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8" r:id="rId5"/>
    <p:sldId id="267" r:id="rId6"/>
    <p:sldId id="268" r:id="rId7"/>
    <p:sldId id="270" r:id="rId8"/>
    <p:sldId id="269" r:id="rId9"/>
    <p:sldId id="272" r:id="rId10"/>
    <p:sldId id="263" r:id="rId11"/>
    <p:sldId id="264" r:id="rId12"/>
    <p:sldId id="271" r:id="rId13"/>
    <p:sldId id="274" r:id="rId14"/>
    <p:sldId id="265"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860" autoAdjust="0"/>
    <p:restoredTop sz="94660"/>
  </p:normalViewPr>
  <p:slideViewPr>
    <p:cSldViewPr snapToGrid="0">
      <p:cViewPr varScale="1">
        <p:scale>
          <a:sx n="63" d="100"/>
          <a:sy n="63" d="100"/>
        </p:scale>
        <p:origin x="540" y="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10A29BB-04EF-4CC7-8A22-1085001CC003}"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336528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0A29BB-04EF-4CC7-8A22-1085001CC003}"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453608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0A29BB-04EF-4CC7-8A22-1085001CC003}"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3048876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0A29BB-04EF-4CC7-8A22-1085001CC003}"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4258558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0A29BB-04EF-4CC7-8A22-1085001CC003}"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401881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0A29BB-04EF-4CC7-8A22-1085001CC003}"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1624691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0A29BB-04EF-4CC7-8A22-1085001CC003}" type="datetimeFigureOut">
              <a:rPr lang="en-US" smtClean="0"/>
              <a:pPr/>
              <a:t>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417680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0A29BB-04EF-4CC7-8A22-1085001CC003}" type="datetimeFigureOut">
              <a:rPr lang="en-US" smtClean="0"/>
              <a:pPr/>
              <a:t>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1957098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0A29BB-04EF-4CC7-8A22-1085001CC003}" type="datetimeFigureOut">
              <a:rPr lang="en-US" smtClean="0"/>
              <a:pPr/>
              <a:t>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195922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0A29BB-04EF-4CC7-8A22-1085001CC003}"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428440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0A29BB-04EF-4CC7-8A22-1085001CC003}"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27DFD-0C5A-46F3-9A3A-9F510AF5DAFC}" type="slidenum">
              <a:rPr lang="en-US" smtClean="0"/>
              <a:pPr/>
              <a:t>‹#›</a:t>
            </a:fld>
            <a:endParaRPr lang="en-US"/>
          </a:p>
        </p:txBody>
      </p:sp>
    </p:spTree>
    <p:extLst>
      <p:ext uri="{BB962C8B-B14F-4D97-AF65-F5344CB8AC3E}">
        <p14:creationId xmlns:p14="http://schemas.microsoft.com/office/powerpoint/2010/main" val="165891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A29BB-04EF-4CC7-8A22-1085001CC003}" type="datetimeFigureOut">
              <a:rPr lang="en-US" smtClean="0"/>
              <a:pPr/>
              <a:t>12/6/2024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27DFD-0C5A-46F3-9A3A-9F510AF5DAFC}" type="slidenum">
              <a:rPr lang="en-US" smtClean="0"/>
              <a:pPr/>
              <a:t>‹#›</a:t>
            </a:fld>
            <a:endParaRPr lang="en-US"/>
          </a:p>
        </p:txBody>
      </p:sp>
    </p:spTree>
    <p:extLst>
      <p:ext uri="{BB962C8B-B14F-4D97-AF65-F5344CB8AC3E}">
        <p14:creationId xmlns:p14="http://schemas.microsoft.com/office/powerpoint/2010/main" val="112641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 y="1034457"/>
            <a:ext cx="12191999" cy="3340595"/>
          </a:xfrm>
        </p:spPr>
        <p:txBody>
          <a:bodyPr>
            <a:normAutofit/>
          </a:bodyPr>
          <a:lstStyle/>
          <a:p>
            <a:r>
              <a:rPr lang="en-US" b="1" dirty="0">
                <a:ln w="9525">
                  <a:solidFill>
                    <a:schemeClr val="bg1"/>
                  </a:solidFill>
                  <a:prstDash val="solid"/>
                </a:ln>
                <a:effectLst>
                  <a:outerShdw blurRad="12700" dist="38100" dir="2700000" algn="tl" rotWithShape="0">
                    <a:schemeClr val="bg1">
                      <a:lumMod val="50000"/>
                    </a:schemeClr>
                  </a:outerShdw>
                </a:effectLst>
                <a:latin typeface="SutonnyMJ" pitchFamily="2" charset="0"/>
              </a:rPr>
              <a:t>আজকের ক্লাসে তোমাদের সবাইকে স্বাগত</a:t>
            </a:r>
          </a:p>
        </p:txBody>
      </p:sp>
    </p:spTree>
    <p:extLst>
      <p:ext uri="{BB962C8B-B14F-4D97-AF65-F5344CB8AC3E}">
        <p14:creationId xmlns:p14="http://schemas.microsoft.com/office/powerpoint/2010/main" val="3486303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0">
              <a:schemeClr val="accent4">
                <a:lumMod val="60000"/>
                <a:lumOff val="40000"/>
              </a:schemeClr>
            </a:gs>
            <a:gs pos="99000">
              <a:srgbClr val="0070C0"/>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3378"/>
            <a:ext cx="12192000" cy="5279721"/>
          </a:xfrm>
        </p:spPr>
        <p:txBody>
          <a:bodyPr>
            <a:noAutofit/>
          </a:bodyPr>
          <a:lstStyle/>
          <a:p>
            <a:pPr>
              <a:lnSpc>
                <a:spcPct val="200000"/>
              </a:lnSpc>
              <a:buFont typeface="Wingdings" panose="05000000000000000000" pitchFamily="2" charset="2"/>
              <a:buChar char="v"/>
            </a:pPr>
            <a:r>
              <a:rPr lang="en-US" sz="2400" dirty="0"/>
              <a:t> মানুষের জীবনে সমস্য যেমন আছে তেমনি তার সমাধানও আছে। তাই কোন সমস্যা হলে হাল না ছেড়ে দিয়ে ধৈয্য আর সৃষ্টিকার প্রতি ভরসা রেখে এগিয়ে যেতে হয়। কারণ, সব সমস্যা মোবাবিলা করেই মানুষকে বেঁচে থাকতে হয়, মানুষের বিভিন্ন গুনের মধ্যে “সততা” অন্যতম শ্রেষ্ঠ গুণ। সৎব্যক্তিকে সবাই বিশ্বাস করে, ভালো বাসেন। </a:t>
            </a:r>
          </a:p>
          <a:p>
            <a:pPr>
              <a:lnSpc>
                <a:spcPct val="200000"/>
              </a:lnSpc>
              <a:buFont typeface="Wingdings" panose="05000000000000000000" pitchFamily="2" charset="2"/>
              <a:buChar char="v"/>
            </a:pPr>
            <a:r>
              <a:rPr lang="en-US" sz="2400" dirty="0"/>
              <a:t> সততা মানুষের ব্যক্তিত্বকে বিকশিত করে। যে মানুষ সৎপথে চলতে হবে। সৎলোককে সবাইকে যেমন পছন্দ, তেমনি অসৎব্যক্তিকে প্রত্যেকে ঘৃনা করে। অসৎ ব্যক্তি কখনোই জীবনে উন্নতি করতে পারে না। সৌভাগ্য সব সময় সৎ লোকের সাথেই </a:t>
            </a:r>
          </a:p>
        </p:txBody>
      </p:sp>
    </p:spTree>
    <p:extLst>
      <p:ext uri="{BB962C8B-B14F-4D97-AF65-F5344CB8AC3E}">
        <p14:creationId xmlns:p14="http://schemas.microsoft.com/office/powerpoint/2010/main" val="1066139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4">
                <a:lumMod val="60000"/>
                <a:lumOff val="40000"/>
              </a:schemeClr>
            </a:gs>
            <a:gs pos="0">
              <a:schemeClr val="tx2">
                <a:lumMod val="60000"/>
                <a:lumOff val="40000"/>
              </a:schemeClr>
            </a:gs>
            <a:gs pos="99000">
              <a:schemeClr val="accent1">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9600" dirty="0">
                <a:solidFill>
                  <a:schemeClr val="bg1"/>
                </a:solidFill>
              </a:rPr>
              <a:t>মূল্যায়ন</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v"/>
            </a:pPr>
            <a:r>
              <a:rPr lang="en-US" dirty="0"/>
              <a:t> “ সততার পুরষ্কার” গল্পের প্রথম ও দ্বিতীয় ব্যক্তির আচরণের প্রকাশ পেয়েছে?</a:t>
            </a:r>
          </a:p>
          <a:p>
            <a:pPr marL="0" indent="0">
              <a:buNone/>
            </a:pPr>
            <a:r>
              <a:rPr lang="en-US" dirty="0"/>
              <a:t>	i, সৃষ্টিকর্তার প্রতি আনুগত্য  </a:t>
            </a:r>
          </a:p>
          <a:p>
            <a:pPr marL="0" indent="0">
              <a:buNone/>
            </a:pPr>
            <a:r>
              <a:rPr lang="en-US" dirty="0"/>
              <a:t>	ii, চরম অকৃতজ্ঞত্য</a:t>
            </a:r>
          </a:p>
          <a:p>
            <a:pPr marL="0" indent="0">
              <a:buNone/>
            </a:pPr>
            <a:r>
              <a:rPr lang="en-US" dirty="0"/>
              <a:t>	iii, নিচের কোনটি সঠিক?</a:t>
            </a:r>
          </a:p>
          <a:p>
            <a:pPr marL="0" indent="0">
              <a:buNone/>
            </a:pPr>
            <a:r>
              <a:rPr lang="en-US" dirty="0"/>
              <a:t>	ক, i ও ii 	খ, i ও iii	গ, ii	ঘ, i, ii ও iii</a:t>
            </a:r>
          </a:p>
          <a:p>
            <a:pPr>
              <a:buFont typeface="Wingdings" panose="05000000000000000000" pitchFamily="2" charset="2"/>
              <a:buChar char="v"/>
            </a:pPr>
            <a:r>
              <a:rPr lang="en-US" dirty="0"/>
              <a:t> “সততার পুরষ্কার” গল্পের মূল্যবোধ কোনটি?</a:t>
            </a:r>
            <a:br>
              <a:rPr lang="en-US" dirty="0"/>
            </a:br>
            <a:r>
              <a:rPr lang="en-US" dirty="0"/>
              <a:t>	ক. সৎলোক পুরষ্কৃত হয়</a:t>
            </a:r>
            <a:br>
              <a:rPr lang="en-US" dirty="0"/>
            </a:br>
            <a:r>
              <a:rPr lang="en-US" dirty="0"/>
              <a:t>	খ. অসৎ লোক মর্যাদার অধিকারী হয়</a:t>
            </a:r>
            <a:br>
              <a:rPr lang="en-US" dirty="0"/>
            </a:br>
            <a:r>
              <a:rPr lang="en-US" dirty="0"/>
              <a:t>	গ. মন্দলোক সম্মান পাওয়ার অধিকারী হয়।</a:t>
            </a:r>
          </a:p>
          <a:p>
            <a:pPr>
              <a:buFont typeface="Wingdings" panose="05000000000000000000" pitchFamily="2" charset="2"/>
              <a:buChar char="v"/>
            </a:pPr>
            <a:r>
              <a:rPr lang="en-US" dirty="0"/>
              <a:t> স্বর্গীয় দূত মানুষের ছদ্মবেশ ধারন করেছিলো কেন?</a:t>
            </a:r>
          </a:p>
        </p:txBody>
      </p:sp>
    </p:spTree>
    <p:extLst>
      <p:ext uri="{BB962C8B-B14F-4D97-AF65-F5344CB8AC3E}">
        <p14:creationId xmlns:p14="http://schemas.microsoft.com/office/powerpoint/2010/main" val="6572801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4794" y="313899"/>
            <a:ext cx="3408907" cy="19175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p:cNvSpPr>
            <a:spLocks noGrp="1"/>
          </p:cNvSpPr>
          <p:nvPr>
            <p:ph type="title"/>
          </p:nvPr>
        </p:nvSpPr>
        <p:spPr>
          <a:effectLst>
            <a:outerShdw blurRad="63500" sx="102000" sy="102000" algn="ctr" rotWithShape="0">
              <a:prstClr val="black">
                <a:alpha val="40000"/>
              </a:prstClr>
            </a:outerShdw>
          </a:effectLst>
        </p:spPr>
        <p:txBody>
          <a:bodyPr/>
          <a:lstStyle/>
          <a:p>
            <a:pPr algn="ctr"/>
            <a:r>
              <a:rPr lang="en-US" dirty="0">
                <a:solidFill>
                  <a:srgbClr val="0070C0"/>
                </a:solidFill>
              </a:rPr>
              <a:t>একক কাজ</a:t>
            </a:r>
          </a:p>
        </p:txBody>
      </p:sp>
      <p:sp>
        <p:nvSpPr>
          <p:cNvPr id="3" name="Content Placeholder 2"/>
          <p:cNvSpPr>
            <a:spLocks noGrp="1"/>
          </p:cNvSpPr>
          <p:nvPr>
            <p:ph idx="1"/>
          </p:nvPr>
        </p:nvSpPr>
        <p:spPr>
          <a:xfrm>
            <a:off x="0" y="1248848"/>
            <a:ext cx="12192000" cy="5609151"/>
          </a:xfrm>
        </p:spPr>
        <p:txBody>
          <a:bodyPr/>
          <a:lstStyle/>
          <a:p>
            <a:pPr>
              <a:lnSpc>
                <a:spcPct val="200000"/>
              </a:lnSpc>
            </a:pPr>
            <a:r>
              <a:rPr lang="en-U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সৎ লোককে আল্লাহ্ কিভাবে ‍পুরস্কার দেন?</a:t>
            </a:r>
          </a:p>
          <a:p>
            <a:pPr>
              <a:lnSpc>
                <a:spcPct val="200000"/>
              </a:lnSpc>
            </a:pPr>
            <a:r>
              <a:rPr lang="en-U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উপকারীর উপকার স্বীকার করার সুফল কি?</a:t>
            </a:r>
          </a:p>
          <a:p>
            <a:pPr>
              <a:lnSpc>
                <a:spcPct val="200000"/>
              </a:lnSpc>
            </a:pPr>
            <a:r>
              <a:rPr lang="en-U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বাস্তব জীবনে কিভাবে সত্যনিষ্ঠ হওয়া যায়? </a:t>
            </a:r>
          </a:p>
          <a:p>
            <a:pPr marL="0" indent="0">
              <a:buNone/>
            </a:pPr>
            <a:endParaRPr lang="en-US" dirty="0"/>
          </a:p>
        </p:txBody>
      </p:sp>
    </p:spTree>
    <p:extLst>
      <p:ext uri="{BB962C8B-B14F-4D97-AF65-F5344CB8AC3E}">
        <p14:creationId xmlns:p14="http://schemas.microsoft.com/office/powerpoint/2010/main" val="3534725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14400"/>
          </a:xfrm>
        </p:spPr>
        <p:style>
          <a:lnRef idx="2">
            <a:schemeClr val="accent6">
              <a:shade val="50000"/>
            </a:schemeClr>
          </a:lnRef>
          <a:fillRef idx="1">
            <a:schemeClr val="accent6"/>
          </a:fillRef>
          <a:effectRef idx="0">
            <a:schemeClr val="accent6"/>
          </a:effectRef>
          <a:fontRef idx="minor">
            <a:schemeClr val="lt1"/>
          </a:fontRef>
        </p:style>
        <p:txBody>
          <a:bodyPr/>
          <a:lstStyle/>
          <a:p>
            <a:pPr algn="ctr"/>
            <a:r>
              <a:rPr lang="en-US" dirty="0"/>
              <a:t>দলীয় কাজ</a:t>
            </a:r>
          </a:p>
        </p:txBody>
      </p:sp>
      <p:sp>
        <p:nvSpPr>
          <p:cNvPr id="3" name="Content Placeholder 2"/>
          <p:cNvSpPr>
            <a:spLocks noGrp="1"/>
          </p:cNvSpPr>
          <p:nvPr>
            <p:ph idx="1"/>
          </p:nvPr>
        </p:nvSpPr>
        <p:spPr>
          <a:xfrm>
            <a:off x="0" y="914401"/>
            <a:ext cx="12192000" cy="4628270"/>
          </a:xfrm>
        </p:spPr>
        <p:txBody>
          <a:bodyPr>
            <a:normAutofit/>
          </a:bodyPr>
          <a:lstStyle/>
          <a:p>
            <a:pPr>
              <a:lnSpc>
                <a:spcPct val="200000"/>
              </a:lnSpc>
            </a:pPr>
            <a:r>
              <a:rPr lang="en-US" sz="3600" dirty="0"/>
              <a:t> ‘মানুষের জীবনে যেমন সমস্যা আছে, তেমন তার সমাধানও আছে ‘ এই কথাটির তাৎপর্য কি?</a:t>
            </a:r>
          </a:p>
          <a:p>
            <a:pPr>
              <a:lnSpc>
                <a:spcPct val="200000"/>
              </a:lnSpc>
            </a:pPr>
            <a:r>
              <a:rPr lang="en-US" sz="3600" dirty="0"/>
              <a:t>ফেরেস্তা তিন ব্যাক্তির দুঃখ কিভাবে দূর করলেন?</a:t>
            </a:r>
          </a:p>
          <a:p>
            <a:pPr>
              <a:lnSpc>
                <a:spcPct val="200000"/>
              </a:lnSpc>
            </a:pPr>
            <a:r>
              <a:rPr lang="en-US" sz="3600" dirty="0"/>
              <a:t> সততা মানুষের ব্যক্তিত্বকে কিভাবে বিকশিত করে?</a:t>
            </a:r>
          </a:p>
        </p:txBody>
      </p:sp>
    </p:spTree>
    <p:extLst>
      <p:ext uri="{BB962C8B-B14F-4D97-AF65-F5344CB8AC3E}">
        <p14:creationId xmlns:p14="http://schemas.microsoft.com/office/powerpoint/2010/main" val="405608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96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3" name="Content Placeholder 2"/>
          <p:cNvSpPr>
            <a:spLocks noGrp="1"/>
          </p:cNvSpPr>
          <p:nvPr>
            <p:ph idx="1"/>
          </p:nvPr>
        </p:nvSpPr>
        <p:spPr>
          <a:xfrm>
            <a:off x="0" y="2783645"/>
            <a:ext cx="12192000" cy="3540956"/>
          </a:xfrm>
        </p:spPr>
        <p:txBody>
          <a:bodyPr>
            <a:normAutofit/>
          </a:bodyPr>
          <a:lstStyle/>
          <a:p>
            <a:pPr>
              <a:buClr>
                <a:schemeClr val="bg1"/>
              </a:buClr>
              <a:buSzPct val="50000"/>
              <a:buFont typeface="Wingdings" panose="05000000000000000000" pitchFamily="2" charset="2"/>
              <a:buChar char="v"/>
            </a:pPr>
            <a:r>
              <a:rPr lang="en-US" sz="8000" b="1" dirty="0"/>
              <a:t> </a:t>
            </a:r>
            <a:r>
              <a:rPr lang="en-US" sz="4000" b="1" dirty="0">
                <a:solidFill>
                  <a:schemeClr val="bg1"/>
                </a:solidFill>
              </a:rPr>
              <a:t>সততা মানুষের ব্যক্তিত্বকে কি ভাবে বিকশিত করে ১০টি বাক্যে লিখ।</a:t>
            </a:r>
          </a:p>
        </p:txBody>
      </p:sp>
    </p:spTree>
    <p:extLst>
      <p:ext uri="{BB962C8B-B14F-4D97-AF65-F5344CB8AC3E}">
        <p14:creationId xmlns:p14="http://schemas.microsoft.com/office/powerpoint/2010/main" val="33402981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8200" y="2766218"/>
            <a:ext cx="10515600" cy="1325563"/>
          </a:xfrm>
        </p:spPr>
        <p:txBody>
          <a:bodyPr>
            <a:noAutofit/>
          </a:bodyPr>
          <a:lstStyle/>
          <a:p>
            <a:pPr algn="ctr"/>
            <a:r>
              <a:rPr lang="en-US" sz="13800" b="1" dirty="0">
                <a:ln>
                  <a:solidFill>
                    <a:schemeClr val="tx1">
                      <a:lumMod val="95000"/>
                      <a:lumOff val="5000"/>
                    </a:schemeClr>
                  </a:solidFill>
                </a:ln>
                <a:solidFill>
                  <a:schemeClr val="bg1"/>
                </a:solidFill>
              </a:rPr>
              <a:t>ধন্যবাদ</a:t>
            </a:r>
          </a:p>
        </p:txBody>
      </p:sp>
    </p:spTree>
    <p:extLst>
      <p:ext uri="{BB962C8B-B14F-4D97-AF65-F5344CB8AC3E}">
        <p14:creationId xmlns:p14="http://schemas.microsoft.com/office/powerpoint/2010/main" val="267716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p:spPr>
      </p:pic>
      <p:sp>
        <p:nvSpPr>
          <p:cNvPr id="3" name="Rectangle 2"/>
          <p:cNvSpPr/>
          <p:nvPr/>
        </p:nvSpPr>
        <p:spPr>
          <a:xfrm>
            <a:off x="2718739" y="103515"/>
            <a:ext cx="5682311" cy="52322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en-US" sz="2800" dirty="0">
                <a:ln w="0"/>
                <a:solidFill>
                  <a:schemeClr val="tx1"/>
                </a:solidFill>
                <a:effectLst>
                  <a:outerShdw blurRad="38100" dist="19050" dir="2700000" algn="tl" rotWithShape="0">
                    <a:schemeClr val="dk1">
                      <a:alpha val="40000"/>
                    </a:schemeClr>
                  </a:outerShdw>
                </a:effectLst>
              </a:rPr>
              <a:t>ছবি গুলোতে আমরা কি দেখতে পাচ্ছি</a:t>
            </a:r>
          </a:p>
        </p:txBody>
      </p:sp>
    </p:spTree>
    <p:extLst>
      <p:ext uri="{BB962C8B-B14F-4D97-AF65-F5344CB8AC3E}">
        <p14:creationId xmlns:p14="http://schemas.microsoft.com/office/powerpoint/2010/main" val="2289915932"/>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492760"/>
            <a:ext cx="5219982" cy="2936240"/>
          </a:xfrm>
        </p:spPr>
      </p:pic>
      <p:pic>
        <p:nvPicPr>
          <p:cNvPr id="3" name="Content Placeholder 3">
            <a:extLst>
              <a:ext uri="{FF2B5EF4-FFF2-40B4-BE49-F238E27FC236}">
                <a16:creationId xmlns:a16="http://schemas.microsoft.com/office/drawing/2014/main" id="{04CC02AC-9D34-0F6F-55AA-4E82493BF8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2000" y="3428999"/>
            <a:ext cx="5963920" cy="3354705"/>
          </a:xfrm>
          <a:prstGeom prst="rect">
            <a:avLst/>
          </a:prstGeom>
        </p:spPr>
      </p:pic>
    </p:spTree>
    <p:extLst>
      <p:ext uri="{BB962C8B-B14F-4D97-AF65-F5344CB8AC3E}">
        <p14:creationId xmlns:p14="http://schemas.microsoft.com/office/powerpoint/2010/main" val="2537934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0">
              <a:schemeClr val="accent2">
                <a:lumMod val="75000"/>
              </a:schemeClr>
            </a:gs>
            <a:gs pos="99000">
              <a:srgbClr val="0070C0"/>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0"/>
            <a:ext cx="12253340" cy="6858000"/>
          </a:xfrm>
          <a:prstGeom prst="rect">
            <a:avLst/>
          </a:prstGeom>
        </p:spPr>
      </p:pic>
      <p:sp>
        <p:nvSpPr>
          <p:cNvPr id="2" name="Title 1"/>
          <p:cNvSpPr>
            <a:spLocks noGrp="1"/>
          </p:cNvSpPr>
          <p:nvPr>
            <p:ph type="title"/>
          </p:nvPr>
        </p:nvSpPr>
        <p:spPr>
          <a:xfrm>
            <a:off x="3390899" y="194896"/>
            <a:ext cx="6600385" cy="942535"/>
          </a:xfrm>
        </p:spPr>
        <p:txBody>
          <a:bodyPr>
            <a:normAutofit fontScale="90000"/>
          </a:bodyPr>
          <a:lstStyle/>
          <a:p>
            <a:pPr algn="ctr"/>
            <a:r>
              <a:rPr lang="en-US" sz="8000" dirty="0">
                <a:ln w="0"/>
                <a:effectLst>
                  <a:outerShdw blurRad="38100" dist="19050" dir="2700000" algn="tl" rotWithShape="0">
                    <a:schemeClr val="dk1">
                      <a:alpha val="40000"/>
                    </a:schemeClr>
                  </a:outerShdw>
                </a:effectLst>
              </a:rPr>
              <a:t>পাঠ শিরোনাম</a:t>
            </a:r>
          </a:p>
        </p:txBody>
      </p:sp>
    </p:spTree>
    <p:extLst>
      <p:ext uri="{BB962C8B-B14F-4D97-AF65-F5344CB8AC3E}">
        <p14:creationId xmlns:p14="http://schemas.microsoft.com/office/powerpoint/2010/main" val="239986525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89000"/>
              </a:schemeClr>
            </a:gs>
            <a:gs pos="23000">
              <a:schemeClr val="accent4">
                <a:lumMod val="89000"/>
              </a:schemeClr>
            </a:gs>
            <a:gs pos="69000">
              <a:schemeClr val="accent4">
                <a:lumMod val="75000"/>
              </a:schemeClr>
            </a:gs>
            <a:gs pos="97000">
              <a:schemeClr val="accent4">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50742" y="0"/>
            <a:ext cx="10515600" cy="1491175"/>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6600" dirty="0"/>
              <a:t>শিখনফল</a:t>
            </a:r>
          </a:p>
        </p:txBody>
      </p:sp>
      <p:sp>
        <p:nvSpPr>
          <p:cNvPr id="3" name="Content Placeholder 2"/>
          <p:cNvSpPr>
            <a:spLocks noGrp="1"/>
          </p:cNvSpPr>
          <p:nvPr>
            <p:ph idx="1"/>
          </p:nvPr>
        </p:nvSpPr>
        <p:spPr>
          <a:xfrm>
            <a:off x="852268" y="1491175"/>
            <a:ext cx="10515600" cy="4351338"/>
          </a:xfrm>
        </p:spPr>
        <p:txBody>
          <a:bodyPr>
            <a:normAutofit/>
          </a:bodyPr>
          <a:lstStyle/>
          <a:p>
            <a:pPr>
              <a:lnSpc>
                <a:spcPct val="150000"/>
              </a:lnSpc>
            </a:pPr>
            <a:r>
              <a:rPr lang="en-US" dirty="0">
                <a:solidFill>
                  <a:schemeClr val="bg1">
                    <a:lumMod val="95000"/>
                  </a:schemeClr>
                </a:solidFill>
              </a:rPr>
              <a:t>সত্যনিষ্ঠ হওয়ার গুরুত্ব অনুধাবন করতে পারব।</a:t>
            </a:r>
          </a:p>
          <a:p>
            <a:pPr>
              <a:lnSpc>
                <a:spcPct val="150000"/>
              </a:lnSpc>
            </a:pPr>
            <a:r>
              <a:rPr lang="en-US" dirty="0">
                <a:solidFill>
                  <a:schemeClr val="bg1">
                    <a:lumMod val="95000"/>
                  </a:schemeClr>
                </a:solidFill>
              </a:rPr>
              <a:t> বাস্তব জীবনে সত্যনিষ্ঠ হওয়ার অনুপ্রেরণা লাভ করবো।</a:t>
            </a:r>
          </a:p>
          <a:p>
            <a:pPr>
              <a:lnSpc>
                <a:spcPct val="150000"/>
              </a:lnSpc>
            </a:pPr>
            <a:r>
              <a:rPr lang="en-US" dirty="0">
                <a:solidFill>
                  <a:schemeClr val="bg1">
                    <a:lumMod val="95000"/>
                  </a:schemeClr>
                </a:solidFill>
              </a:rPr>
              <a:t> মানুষের ওপর সৃষ্টিকর্তার পরীক্ষা গ্রহণ এবং কর্তৃত্ব সম্পর্কে জানতে পারব।</a:t>
            </a:r>
          </a:p>
          <a:p>
            <a:pPr>
              <a:lnSpc>
                <a:spcPct val="150000"/>
              </a:lnSpc>
            </a:pPr>
            <a:r>
              <a:rPr lang="en-US" dirty="0">
                <a:solidFill>
                  <a:schemeClr val="bg1">
                    <a:lumMod val="95000"/>
                  </a:schemeClr>
                </a:solidFill>
              </a:rPr>
              <a:t> সৎ লোককে আল্লাহ্ কীভাবে পুরষ্কার দেন এবং অসৎ লোককে তিরষ্কার করেন তা জানতে পারব।</a:t>
            </a:r>
          </a:p>
          <a:p>
            <a:pPr>
              <a:lnSpc>
                <a:spcPct val="150000"/>
              </a:lnSpc>
            </a:pPr>
            <a:r>
              <a:rPr lang="en-US" dirty="0">
                <a:solidFill>
                  <a:schemeClr val="bg1">
                    <a:lumMod val="95000"/>
                  </a:schemeClr>
                </a:solidFill>
              </a:rPr>
              <a:t> উপকারীর উপকার স্বীকার করার সুফল এবং তা অস্বীকার করার কুফল সম্পর্কে জানতে পারব।</a:t>
            </a:r>
          </a:p>
        </p:txBody>
      </p:sp>
    </p:spTree>
    <p:extLst>
      <p:ext uri="{BB962C8B-B14F-4D97-AF65-F5344CB8AC3E}">
        <p14:creationId xmlns:p14="http://schemas.microsoft.com/office/powerpoint/2010/main" val="2803608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209146" y="4893363"/>
            <a:ext cx="2475134" cy="436733"/>
          </a:xfrm>
        </p:spPr>
        <p:txBody>
          <a:bodyPr>
            <a:noAutofit/>
          </a:bodyPr>
          <a:lstStyle/>
          <a:p>
            <a:r>
              <a:rPr lang="as-IN" sz="2400" dirty="0"/>
              <a:t>মুহম্মদ শহীদুল্লাহ</a:t>
            </a:r>
            <a:endParaRPr lang="en-US" sz="2400" dirty="0"/>
          </a:p>
        </p:txBody>
      </p:sp>
      <p:sp>
        <p:nvSpPr>
          <p:cNvPr id="5" name="Rounded Rectangle 4"/>
          <p:cNvSpPr/>
          <p:nvPr/>
        </p:nvSpPr>
        <p:spPr>
          <a:xfrm>
            <a:off x="1280904" y="1432756"/>
            <a:ext cx="2757267" cy="12942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জন্মঃ ১০ জুলাই, ১৮৮৫ খ্রিষ্টাব্দ।</a:t>
            </a:r>
          </a:p>
        </p:txBody>
      </p:sp>
      <p:sp>
        <p:nvSpPr>
          <p:cNvPr id="6" name="Rounded Rectangle 5"/>
          <p:cNvSpPr/>
          <p:nvPr/>
        </p:nvSpPr>
        <p:spPr>
          <a:xfrm>
            <a:off x="8196776" y="1207673"/>
            <a:ext cx="3760763" cy="2632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শিক্ষাঃ ১৯১০ খ্রিষ্টাব্দ বি.এ অনার্স,১৯১২ সালে এম.এ ডিগ্রি।</a:t>
            </a:r>
          </a:p>
          <a:p>
            <a:pPr algn="ctr"/>
            <a:r>
              <a:rPr lang="en-US" sz="2400" dirty="0"/>
              <a:t>প্যরির সোবন বিশ্ববিদ্যালয় থেকে ডক্টর ডিগ্রী অব লিটারেচার ডিগ্রি লাভ।</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4795" y="1083256"/>
            <a:ext cx="3349943" cy="3596943"/>
          </a:xfrm>
          <a:prstGeom prst="ellipse">
            <a:avLst/>
          </a:prstGeom>
          <a:ln>
            <a:noFill/>
          </a:ln>
          <a:effectLst>
            <a:softEdge rad="112500"/>
          </a:effectLst>
        </p:spPr>
      </p:pic>
      <p:sp>
        <p:nvSpPr>
          <p:cNvPr id="8" name="Rounded Rectangle 7"/>
          <p:cNvSpPr/>
          <p:nvPr/>
        </p:nvSpPr>
        <p:spPr>
          <a:xfrm>
            <a:off x="1181686" y="3094892"/>
            <a:ext cx="2955704" cy="15853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পেশাঃ ঢাকা ও রাজশাহী বিশ্ববিদ্যালয়ে বাংলা বিভাগে অধ্যাপনা</a:t>
            </a:r>
          </a:p>
        </p:txBody>
      </p:sp>
      <p:sp>
        <p:nvSpPr>
          <p:cNvPr id="9" name="Rounded Rectangle 8"/>
          <p:cNvSpPr/>
          <p:nvPr/>
        </p:nvSpPr>
        <p:spPr>
          <a:xfrm>
            <a:off x="8196776" y="3963381"/>
            <a:ext cx="3760763" cy="23071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সাহিত্য কর্মঃ ভাষা ও সাহিত্য, বাংলা ব্যাকরণ,বাংলা ভাষার ইতিবৃত্ত, শেষ নবীর সন্ধানে, অমিয় শতক, পদ্মাবতী ইত্যাদি।</a:t>
            </a:r>
          </a:p>
        </p:txBody>
      </p:sp>
      <p:sp>
        <p:nvSpPr>
          <p:cNvPr id="10" name="Rounded Rectangle 9"/>
          <p:cNvSpPr/>
          <p:nvPr/>
        </p:nvSpPr>
        <p:spPr>
          <a:xfrm>
            <a:off x="1181686" y="4893363"/>
            <a:ext cx="2955704" cy="13771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মৃত্যুঃ ১৩ জুলাই, ১৯৬৯ খ্রিষ্টাব্দ।</a:t>
            </a:r>
          </a:p>
        </p:txBody>
      </p:sp>
    </p:spTree>
    <p:extLst>
      <p:ext uri="{BB962C8B-B14F-4D97-AF65-F5344CB8AC3E}">
        <p14:creationId xmlns:p14="http://schemas.microsoft.com/office/powerpoint/2010/main" val="37695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1000" fill="hold"/>
                                        <p:tgtEl>
                                          <p:spTgt spid="10"/>
                                        </p:tgtEl>
                                        <p:attrNameLst>
                                          <p:attrName>ppt_w</p:attrName>
                                        </p:attrNameLst>
                                      </p:cBhvr>
                                      <p:tavLst>
                                        <p:tav tm="0">
                                          <p:val>
                                            <p:fltVal val="0"/>
                                          </p:val>
                                        </p:tav>
                                        <p:tav tm="100000">
                                          <p:val>
                                            <p:strVal val="#ppt_w"/>
                                          </p:val>
                                        </p:tav>
                                      </p:tavLst>
                                    </p:anim>
                                    <p:anim calcmode="lin" valueType="num">
                                      <p:cBhvr>
                                        <p:cTn id="20" dur="1000" fill="hold"/>
                                        <p:tgtEl>
                                          <p:spTgt spid="10"/>
                                        </p:tgtEl>
                                        <p:attrNameLst>
                                          <p:attrName>ppt_h</p:attrName>
                                        </p:attrNameLst>
                                      </p:cBhvr>
                                      <p:tavLst>
                                        <p:tav tm="0">
                                          <p:val>
                                            <p:fltVal val="0"/>
                                          </p:val>
                                        </p:tav>
                                        <p:tav tm="100000">
                                          <p:val>
                                            <p:strVal val="#ppt_h"/>
                                          </p:val>
                                        </p:tav>
                                      </p:tavLst>
                                    </p:anim>
                                    <p:anim calcmode="lin" valueType="num">
                                      <p:cBhvr>
                                        <p:cTn id="21" dur="1000" fill="hold"/>
                                        <p:tgtEl>
                                          <p:spTgt spid="10"/>
                                        </p:tgtEl>
                                        <p:attrNameLst>
                                          <p:attrName>style.rotation</p:attrName>
                                        </p:attrNameLst>
                                      </p:cBhvr>
                                      <p:tavLst>
                                        <p:tav tm="0">
                                          <p:val>
                                            <p:fltVal val="90"/>
                                          </p:val>
                                        </p:tav>
                                        <p:tav tm="100000">
                                          <p:val>
                                            <p:fltVal val="0"/>
                                          </p:val>
                                        </p:tav>
                                      </p:tavLst>
                                    </p:anim>
                                    <p:animEffect transition="in" filter="fade">
                                      <p:cBhvr>
                                        <p:cTn id="22" dur="1000"/>
                                        <p:tgtEl>
                                          <p:spTgt spid="10"/>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1000" fill="hold"/>
                                        <p:tgtEl>
                                          <p:spTgt spid="9"/>
                                        </p:tgtEl>
                                        <p:attrNameLst>
                                          <p:attrName>ppt_w</p:attrName>
                                        </p:attrNameLst>
                                      </p:cBhvr>
                                      <p:tavLst>
                                        <p:tav tm="0">
                                          <p:val>
                                            <p:fltVal val="0"/>
                                          </p:val>
                                        </p:tav>
                                        <p:tav tm="100000">
                                          <p:val>
                                            <p:strVal val="#ppt_w"/>
                                          </p:val>
                                        </p:tav>
                                      </p:tavLst>
                                    </p:anim>
                                    <p:anim calcmode="lin" valueType="num">
                                      <p:cBhvr>
                                        <p:cTn id="26" dur="1000" fill="hold"/>
                                        <p:tgtEl>
                                          <p:spTgt spid="9"/>
                                        </p:tgtEl>
                                        <p:attrNameLst>
                                          <p:attrName>ppt_h</p:attrName>
                                        </p:attrNameLst>
                                      </p:cBhvr>
                                      <p:tavLst>
                                        <p:tav tm="0">
                                          <p:val>
                                            <p:fltVal val="0"/>
                                          </p:val>
                                        </p:tav>
                                        <p:tav tm="100000">
                                          <p:val>
                                            <p:strVal val="#ppt_h"/>
                                          </p:val>
                                        </p:tav>
                                      </p:tavLst>
                                    </p:anim>
                                    <p:anim calcmode="lin" valueType="num">
                                      <p:cBhvr>
                                        <p:cTn id="27" dur="1000" fill="hold"/>
                                        <p:tgtEl>
                                          <p:spTgt spid="9"/>
                                        </p:tgtEl>
                                        <p:attrNameLst>
                                          <p:attrName>style.rotation</p:attrName>
                                        </p:attrNameLst>
                                      </p:cBhvr>
                                      <p:tavLst>
                                        <p:tav tm="0">
                                          <p:val>
                                            <p:fltVal val="90"/>
                                          </p:val>
                                        </p:tav>
                                        <p:tav tm="100000">
                                          <p:val>
                                            <p:fltVal val="0"/>
                                          </p:val>
                                        </p:tav>
                                      </p:tavLst>
                                    </p:anim>
                                    <p:animEffect transition="in" filter="fade">
                                      <p:cBhvr>
                                        <p:cTn id="28" dur="1000"/>
                                        <p:tgtEl>
                                          <p:spTgt spid="9"/>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29994"/>
            <a:ext cx="12192000" cy="6028005"/>
          </a:xfrm>
        </p:spPr>
        <p:txBody>
          <a:bodyPr>
            <a:normAutofit/>
          </a:bodyPr>
          <a:lstStyle/>
          <a:p>
            <a:pPr marL="0" indent="0">
              <a:lnSpc>
                <a:spcPct val="150000"/>
              </a:lnSpc>
              <a:buNone/>
            </a:pPr>
            <a:r>
              <a:rPr lang="en-US" dirty="0"/>
              <a:t>মুহম্মদ শহীদুল্লাহ ‘সততার পুরষ্কার’ গল্পে হাদিসের কাহিনি লিপিবদ্ধ করেছেন। এ গল্পের মূল বাণী হচ্ছে আল্লাহ্ মানুষকে পরীক্ষা করেন এবং সৎ লোককে যথাযথ পুরস্কার দেন</a:t>
            </a:r>
          </a:p>
          <a:p>
            <a:pPr marL="0" indent="0">
              <a:lnSpc>
                <a:spcPct val="150000"/>
              </a:lnSpc>
              <a:buNone/>
            </a:pPr>
            <a:r>
              <a:rPr lang="en-US" dirty="0"/>
              <a:t>ইহুদি বংশের তিন ব্যাক্তিকে পরীক্ষা করার জন্য আল্লাহ্ একজন ফেরেশতাকে পাঠান। প্রথম জন কুষ্ঠরোগী, দ্বিতীয় জন টাকওয়ালা এবয় তৃতীয় জন অন্ধ।  ফেরেরেশতার অনুগ্রহে তারা শারীরিক রোগ ও ত্রুটি দূর হয়। তারা আল্লাহর কৃপায় সুন্দর চেহারা, অনেক উট, গাভী ও ছাগলের মালিক হয়।</a:t>
            </a:r>
          </a:p>
          <a:p>
            <a:pPr marL="0" indent="0">
              <a:lnSpc>
                <a:spcPct val="150000"/>
              </a:lnSpc>
              <a:buNone/>
            </a:pPr>
            <a:r>
              <a:rPr lang="en-US" dirty="0"/>
              <a:t>কিছুদিন পর পুনরায় পরীক্ষা করার জন্য আল্লাহ ফেরেশতাকে গরিব বিদেশির ছদ্মবেশে তাদের কাছে পাঠালেন।</a:t>
            </a:r>
          </a:p>
        </p:txBody>
      </p:sp>
      <p:sp>
        <p:nvSpPr>
          <p:cNvPr id="4" name="Title 1"/>
          <p:cNvSpPr>
            <a:spLocks noGrp="1"/>
          </p:cNvSpPr>
          <p:nvPr>
            <p:ph type="title"/>
          </p:nvPr>
        </p:nvSpPr>
        <p:spPr>
          <a:xfrm>
            <a:off x="894471" y="1"/>
            <a:ext cx="10515600" cy="829994"/>
          </a:xfrm>
        </p:spPr>
        <p:txBody>
          <a:bodyPr/>
          <a:lstStyle/>
          <a:p>
            <a:pPr algn="ctr"/>
            <a:r>
              <a:rPr lang="en-US" dirty="0"/>
              <a:t>পাঠ পরিচিতি</a:t>
            </a:r>
          </a:p>
        </p:txBody>
      </p:sp>
    </p:spTree>
    <p:extLst>
      <p:ext uri="{BB962C8B-B14F-4D97-AF65-F5344CB8AC3E}">
        <p14:creationId xmlns:p14="http://schemas.microsoft.com/office/powerpoint/2010/main" val="375019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Title 1"/>
          <p:cNvSpPr txBox="1">
            <a:spLocks/>
          </p:cNvSpPr>
          <p:nvPr/>
        </p:nvSpPr>
        <p:spPr>
          <a:xfrm>
            <a:off x="0" y="-98474"/>
            <a:ext cx="12192000" cy="69564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200000"/>
              </a:lnSpc>
            </a:pPr>
            <a:r>
              <a:rPr lang="en-US" sz="2400" dirty="0">
                <a:solidFill>
                  <a:schemeClr val="bg1"/>
                </a:solidFill>
              </a:rPr>
              <a:t>ফেরেশতা এক-একজনেরর কাছে গিয়ে তাদের আগের দুরবস্থার কথা স্মরণ করিয়ে দিয়ে তাঁকে কিছু সাহায্য করতে বলেন প্রথম দুজন তাদের আগের অবস্থার কথা অস্বীকার করে ছদ্মবেশী ফেরেশতাকে খালি হাতে বিদায় দেয়। কিন্তু তৃতীয়জন নির্দ্বিধায় আল্লাহর দান স্বীকার করে ফেরেশতাকে তাঁর ইচ্ছামতো সবকিছু দিতে রাজি হয়। এতো আল্লাহ্ তার ওপর খুশি হন এবং তার সম্পদ বজায় রাখেন। কিন্তু প্রথমন দুজনের ব্যবহারে আল্লাহ নাখোশ হয়ে তাদের অবস্থা আগের মতো করে দেন। তারা তাদের অকৃতজ্ঞতার কারণে শাস্তি পায়।</a:t>
            </a:r>
          </a:p>
          <a:p>
            <a:pPr>
              <a:lnSpc>
                <a:spcPct val="200000"/>
              </a:lnSpc>
            </a:pPr>
            <a:r>
              <a:rPr lang="en-US" sz="2400" dirty="0">
                <a:solidFill>
                  <a:schemeClr val="bg1"/>
                </a:solidFill>
              </a:rPr>
              <a:t>কৃতজ্ঞতাবোধ মানুষকে লক্ষ্যস্থলে পৌঁছে দেয়। কিন্তু অকৃতজ্ঞরা জীবনে সফলতা অর্জনে ব্যর্থ হয়।</a:t>
            </a:r>
          </a:p>
        </p:txBody>
      </p:sp>
    </p:spTree>
    <p:extLst>
      <p:ext uri="{BB962C8B-B14F-4D97-AF65-F5344CB8AC3E}">
        <p14:creationId xmlns:p14="http://schemas.microsoft.com/office/powerpoint/2010/main" val="4277914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9559" y="3263069"/>
            <a:ext cx="5998700" cy="1325563"/>
          </a:xfrm>
        </p:spPr>
        <p:txBody>
          <a:bodyPr>
            <a:noAutofit/>
          </a:bodyPr>
          <a:lstStyle/>
          <a:p>
            <a:r>
              <a:rPr lang="en-US" sz="8800" b="1" dirty="0"/>
              <a:t>আর্দশ পাঠ</a:t>
            </a:r>
          </a:p>
        </p:txBody>
      </p:sp>
      <p:sp>
        <p:nvSpPr>
          <p:cNvPr id="4" name="Down Arrow 3"/>
          <p:cNvSpPr/>
          <p:nvPr/>
        </p:nvSpPr>
        <p:spPr>
          <a:xfrm>
            <a:off x="2627727" y="268250"/>
            <a:ext cx="1322364" cy="2630659"/>
          </a:xfrm>
          <a:prstGeom prst="downArrow">
            <a:avLst>
              <a:gd name="adj1" fmla="val 100000"/>
              <a:gd name="adj2" fmla="val 478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6570783" y="1209186"/>
            <a:ext cx="5028029"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8800" b="1" dirty="0"/>
              <a:t>সরব পাঠ</a:t>
            </a:r>
          </a:p>
        </p:txBody>
      </p:sp>
      <p:sp>
        <p:nvSpPr>
          <p:cNvPr id="6" name="Down Arrow 5"/>
          <p:cNvSpPr/>
          <p:nvPr/>
        </p:nvSpPr>
        <p:spPr>
          <a:xfrm rot="10800000">
            <a:off x="8550225" y="2534749"/>
            <a:ext cx="1322364" cy="2630659"/>
          </a:xfrm>
          <a:prstGeom prst="downArrow">
            <a:avLst>
              <a:gd name="adj1" fmla="val 100000"/>
              <a:gd name="adj2" fmla="val 478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121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609</Words>
  <Application>Microsoft Office PowerPoint</Application>
  <PresentationFormat>Widescreen</PresentationFormat>
  <Paragraphs>44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SutonnyMJ</vt:lpstr>
      <vt:lpstr>Wingdings</vt:lpstr>
      <vt:lpstr>Office Theme</vt:lpstr>
      <vt:lpstr>আজকের ক্লাসে তোমাদের সবাইকে স্বাগত</vt:lpstr>
      <vt:lpstr>PowerPoint Presentation</vt:lpstr>
      <vt:lpstr>PowerPoint Presentation</vt:lpstr>
      <vt:lpstr>পাঠ শিরোনাম</vt:lpstr>
      <vt:lpstr>শিখনফল</vt:lpstr>
      <vt:lpstr>মুহম্মদ শহীদুল্লাহ</vt:lpstr>
      <vt:lpstr>পাঠ পরিচিতি</vt:lpstr>
      <vt:lpstr>PowerPoint Presentation</vt:lpstr>
      <vt:lpstr>আর্দশ পাঠ</vt:lpstr>
      <vt:lpstr>PowerPoint Presentation</vt:lpstr>
      <vt:lpstr>মূল্যায়ন</vt:lpstr>
      <vt:lpstr>একক কাজ</vt:lpstr>
      <vt:lpstr>দলীয় কাজ</vt:lpstr>
      <vt:lpstr>PowerPoint Presentation</vt:lpstr>
      <vt:lpstr>ধন্যবাদ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আজকের ক্লাসে তোমাদের সবাইকে স্বাগতম</dc:title>
  <dc:creator>Bijoy kumar Paul</dc:creator>
  <cp:lastModifiedBy>MSI</cp:lastModifiedBy>
  <cp:revision>23</cp:revision>
  <dcterms:created xsi:type="dcterms:W3CDTF">2020-09-25T15:25:27Z</dcterms:created>
  <dcterms:modified xsi:type="dcterms:W3CDTF">2024-12-06T10:52:09Z</dcterms:modified>
</cp:coreProperties>
</file>